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9" r:id="rId5"/>
    <p:sldId id="258" r:id="rId6"/>
    <p:sldId id="277" r:id="rId7"/>
    <p:sldId id="260" r:id="rId8"/>
    <p:sldId id="284" r:id="rId9"/>
    <p:sldId id="261" r:id="rId10"/>
    <p:sldId id="282" r:id="rId11"/>
    <p:sldId id="262" r:id="rId12"/>
    <p:sldId id="269" r:id="rId13"/>
    <p:sldId id="263" r:id="rId14"/>
    <p:sldId id="264" r:id="rId15"/>
    <p:sldId id="265" r:id="rId16"/>
    <p:sldId id="270" r:id="rId17"/>
    <p:sldId id="266" r:id="rId18"/>
    <p:sldId id="271" r:id="rId19"/>
    <p:sldId id="278" r:id="rId20"/>
    <p:sldId id="283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6690E-E747-44EE-934F-B366B883B58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4A7A9A2-3025-4768-AAAC-F5F566B149E2}">
      <dgm:prSet phldrT="[Текст]" custT="1"/>
      <dgm:spPr/>
      <dgm:t>
        <a:bodyPr/>
        <a:lstStyle/>
        <a:p>
          <a:r>
            <a:rPr lang="ru-RU" sz="1400" dirty="0" smtClean="0"/>
            <a:t>Программа </a:t>
          </a:r>
        </a:p>
        <a:p>
          <a:r>
            <a:rPr lang="ru-RU" sz="1400" dirty="0" smtClean="0"/>
            <a:t>примирения</a:t>
          </a:r>
        </a:p>
      </dgm:t>
    </dgm:pt>
    <dgm:pt modelId="{1BBA26E4-5FB7-4F5C-8D40-5837B8129086}" type="parTrans" cxnId="{7E793BD7-5FBE-4B4B-945A-F2E7DA0E3436}">
      <dgm:prSet/>
      <dgm:spPr/>
      <dgm:t>
        <a:bodyPr/>
        <a:lstStyle/>
        <a:p>
          <a:endParaRPr lang="ru-RU"/>
        </a:p>
      </dgm:t>
    </dgm:pt>
    <dgm:pt modelId="{DFB52E39-D500-47A5-A14F-044FD4579745}" type="sibTrans" cxnId="{7E793BD7-5FBE-4B4B-945A-F2E7DA0E3436}">
      <dgm:prSet/>
      <dgm:spPr/>
      <dgm:t>
        <a:bodyPr/>
        <a:lstStyle/>
        <a:p>
          <a:endParaRPr lang="ru-RU"/>
        </a:p>
      </dgm:t>
    </dgm:pt>
    <dgm:pt modelId="{3E5151CE-0325-4ED1-82AD-3244A001033C}">
      <dgm:prSet phldrT="[Текст]" custT="1"/>
      <dgm:spPr/>
      <dgm:t>
        <a:bodyPr/>
        <a:lstStyle/>
        <a:p>
          <a:r>
            <a:rPr lang="ru-RU" sz="1400" dirty="0" smtClean="0"/>
            <a:t>Круг </a:t>
          </a:r>
        </a:p>
        <a:p>
          <a:r>
            <a:rPr lang="ru-RU" sz="1400" dirty="0" smtClean="0"/>
            <a:t>примирения</a:t>
          </a:r>
          <a:endParaRPr lang="ru-RU" sz="1400" dirty="0"/>
        </a:p>
      </dgm:t>
    </dgm:pt>
    <dgm:pt modelId="{05612DB7-98E7-4A15-9F59-CF3936BBE58E}" type="parTrans" cxnId="{50FCC61B-B709-44B9-B998-0BE070C21524}">
      <dgm:prSet/>
      <dgm:spPr/>
      <dgm:t>
        <a:bodyPr/>
        <a:lstStyle/>
        <a:p>
          <a:endParaRPr lang="ru-RU"/>
        </a:p>
      </dgm:t>
    </dgm:pt>
    <dgm:pt modelId="{86C2AA78-344F-4A1E-906F-798A29E26A79}" type="sibTrans" cxnId="{50FCC61B-B709-44B9-B998-0BE070C21524}">
      <dgm:prSet/>
      <dgm:spPr/>
      <dgm:t>
        <a:bodyPr/>
        <a:lstStyle/>
        <a:p>
          <a:endParaRPr lang="ru-RU"/>
        </a:p>
      </dgm:t>
    </dgm:pt>
    <dgm:pt modelId="{42A4815E-C031-4256-B8DC-BFE4214ACBD4}">
      <dgm:prSet phldrT="[Текст]" custT="1"/>
      <dgm:spPr/>
      <dgm:t>
        <a:bodyPr/>
        <a:lstStyle/>
        <a:p>
          <a:r>
            <a:rPr lang="ru-RU" sz="1400" dirty="0" smtClean="0"/>
            <a:t>Школьная восстановитель-</a:t>
          </a:r>
        </a:p>
        <a:p>
          <a:r>
            <a:rPr lang="ru-RU" sz="1400" dirty="0" err="1" smtClean="0"/>
            <a:t>ная</a:t>
          </a:r>
          <a:endParaRPr lang="ru-RU" sz="1400" dirty="0" smtClean="0"/>
        </a:p>
        <a:p>
          <a:r>
            <a:rPr lang="ru-RU" sz="1400" dirty="0" smtClean="0"/>
            <a:t>конференция</a:t>
          </a:r>
          <a:endParaRPr lang="ru-RU" sz="1400" dirty="0"/>
        </a:p>
      </dgm:t>
    </dgm:pt>
    <dgm:pt modelId="{1D80D6A8-ED93-4CA6-B132-E7800735B079}" type="parTrans" cxnId="{6A7C21A4-D19B-48BA-999D-D50C8948A261}">
      <dgm:prSet/>
      <dgm:spPr/>
      <dgm:t>
        <a:bodyPr/>
        <a:lstStyle/>
        <a:p>
          <a:endParaRPr lang="ru-RU"/>
        </a:p>
      </dgm:t>
    </dgm:pt>
    <dgm:pt modelId="{F1B22140-28DA-4174-873E-4D80B10561F5}" type="sibTrans" cxnId="{6A7C21A4-D19B-48BA-999D-D50C8948A261}">
      <dgm:prSet/>
      <dgm:spPr/>
      <dgm:t>
        <a:bodyPr/>
        <a:lstStyle/>
        <a:p>
          <a:endParaRPr lang="ru-RU"/>
        </a:p>
      </dgm:t>
    </dgm:pt>
    <dgm:pt modelId="{49C0BAF8-9A61-4B18-9EB8-928ADAE036D4}" type="pres">
      <dgm:prSet presAssocID="{80C6690E-E747-44EE-934F-B366B883B58C}" presName="compositeShape" presStyleCnt="0">
        <dgm:presLayoutVars>
          <dgm:chMax val="7"/>
          <dgm:dir/>
          <dgm:resizeHandles val="exact"/>
        </dgm:presLayoutVars>
      </dgm:prSet>
      <dgm:spPr/>
    </dgm:pt>
    <dgm:pt modelId="{51369015-3746-4DDD-BE07-181C153D95F9}" type="pres">
      <dgm:prSet presAssocID="{80C6690E-E747-44EE-934F-B366B883B58C}" presName="wedge1" presStyleLbl="node1" presStyleIdx="0" presStyleCnt="3"/>
      <dgm:spPr/>
      <dgm:t>
        <a:bodyPr/>
        <a:lstStyle/>
        <a:p>
          <a:endParaRPr lang="ru-RU"/>
        </a:p>
      </dgm:t>
    </dgm:pt>
    <dgm:pt modelId="{08D33C65-5A06-427A-9F1F-0CFE937770B4}" type="pres">
      <dgm:prSet presAssocID="{80C6690E-E747-44EE-934F-B366B883B58C}" presName="dummy1a" presStyleCnt="0"/>
      <dgm:spPr/>
    </dgm:pt>
    <dgm:pt modelId="{3C1AD40F-3136-49C5-9773-8D0A5D9BB3AC}" type="pres">
      <dgm:prSet presAssocID="{80C6690E-E747-44EE-934F-B366B883B58C}" presName="dummy1b" presStyleCnt="0"/>
      <dgm:spPr/>
    </dgm:pt>
    <dgm:pt modelId="{A7180F52-7E91-406D-AE8C-343BFAC9966D}" type="pres">
      <dgm:prSet presAssocID="{80C6690E-E747-44EE-934F-B366B883B5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5782B-2230-46D5-BF69-1D3EDEB38654}" type="pres">
      <dgm:prSet presAssocID="{80C6690E-E747-44EE-934F-B366B883B58C}" presName="wedge2" presStyleLbl="node1" presStyleIdx="1" presStyleCnt="3"/>
      <dgm:spPr/>
      <dgm:t>
        <a:bodyPr/>
        <a:lstStyle/>
        <a:p>
          <a:endParaRPr lang="ru-RU"/>
        </a:p>
      </dgm:t>
    </dgm:pt>
    <dgm:pt modelId="{49BC5397-0590-4509-A320-D1730240E7EF}" type="pres">
      <dgm:prSet presAssocID="{80C6690E-E747-44EE-934F-B366B883B58C}" presName="dummy2a" presStyleCnt="0"/>
      <dgm:spPr/>
    </dgm:pt>
    <dgm:pt modelId="{5F90E53B-5AA6-414E-9970-00A3B8C6E6FC}" type="pres">
      <dgm:prSet presAssocID="{80C6690E-E747-44EE-934F-B366B883B58C}" presName="dummy2b" presStyleCnt="0"/>
      <dgm:spPr/>
    </dgm:pt>
    <dgm:pt modelId="{511D65FC-99A2-49DF-9E70-FD3BD74491CC}" type="pres">
      <dgm:prSet presAssocID="{80C6690E-E747-44EE-934F-B366B883B5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40E1C-65DF-4226-B815-A89950E1CA27}" type="pres">
      <dgm:prSet presAssocID="{80C6690E-E747-44EE-934F-B366B883B58C}" presName="wedge3" presStyleLbl="node1" presStyleIdx="2" presStyleCnt="3"/>
      <dgm:spPr/>
      <dgm:t>
        <a:bodyPr/>
        <a:lstStyle/>
        <a:p>
          <a:endParaRPr lang="ru-RU"/>
        </a:p>
      </dgm:t>
    </dgm:pt>
    <dgm:pt modelId="{05D5F2DF-9D77-4F0C-9DF0-03DE1820213C}" type="pres">
      <dgm:prSet presAssocID="{80C6690E-E747-44EE-934F-B366B883B58C}" presName="dummy3a" presStyleCnt="0"/>
      <dgm:spPr/>
    </dgm:pt>
    <dgm:pt modelId="{DF239A2B-9922-4278-B9BC-A4410CC4C62B}" type="pres">
      <dgm:prSet presAssocID="{80C6690E-E747-44EE-934F-B366B883B58C}" presName="dummy3b" presStyleCnt="0"/>
      <dgm:spPr/>
    </dgm:pt>
    <dgm:pt modelId="{8647B6F0-4918-4AC9-9F76-A2AD8AD9B46F}" type="pres">
      <dgm:prSet presAssocID="{80C6690E-E747-44EE-934F-B366B883B5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4360-AB23-40A9-A32A-D0BF4F2673CB}" type="pres">
      <dgm:prSet presAssocID="{DFB52E39-D500-47A5-A14F-044FD4579745}" presName="arrowWedge1" presStyleLbl="fgSibTrans2D1" presStyleIdx="0" presStyleCnt="3"/>
      <dgm:spPr/>
    </dgm:pt>
    <dgm:pt modelId="{A8473E77-4A45-4974-8596-1397BD8558BF}" type="pres">
      <dgm:prSet presAssocID="{86C2AA78-344F-4A1E-906F-798A29E26A79}" presName="arrowWedge2" presStyleLbl="fgSibTrans2D1" presStyleIdx="1" presStyleCnt="3"/>
      <dgm:spPr/>
    </dgm:pt>
    <dgm:pt modelId="{0B216DC4-EBBC-4544-8E90-D18B55F20723}" type="pres">
      <dgm:prSet presAssocID="{F1B22140-28DA-4174-873E-4D80B10561F5}" presName="arrowWedge3" presStyleLbl="fgSibTrans2D1" presStyleIdx="2" presStyleCnt="3"/>
      <dgm:spPr/>
    </dgm:pt>
  </dgm:ptLst>
  <dgm:cxnLst>
    <dgm:cxn modelId="{7E793BD7-5FBE-4B4B-945A-F2E7DA0E3436}" srcId="{80C6690E-E747-44EE-934F-B366B883B58C}" destId="{A4A7A9A2-3025-4768-AAAC-F5F566B149E2}" srcOrd="0" destOrd="0" parTransId="{1BBA26E4-5FB7-4F5C-8D40-5837B8129086}" sibTransId="{DFB52E39-D500-47A5-A14F-044FD4579745}"/>
    <dgm:cxn modelId="{6A7C21A4-D19B-48BA-999D-D50C8948A261}" srcId="{80C6690E-E747-44EE-934F-B366B883B58C}" destId="{42A4815E-C031-4256-B8DC-BFE4214ACBD4}" srcOrd="2" destOrd="0" parTransId="{1D80D6A8-ED93-4CA6-B132-E7800735B079}" sibTransId="{F1B22140-28DA-4174-873E-4D80B10561F5}"/>
    <dgm:cxn modelId="{D26DD350-837C-47AE-8A54-BE0E6C6E19C5}" type="presOf" srcId="{3E5151CE-0325-4ED1-82AD-3244A001033C}" destId="{511D65FC-99A2-49DF-9E70-FD3BD74491CC}" srcOrd="1" destOrd="0" presId="urn:microsoft.com/office/officeart/2005/8/layout/cycle8"/>
    <dgm:cxn modelId="{90E6034C-D210-49C3-8A37-5E3B88B3CF0A}" type="presOf" srcId="{80C6690E-E747-44EE-934F-B366B883B58C}" destId="{49C0BAF8-9A61-4B18-9EB8-928ADAE036D4}" srcOrd="0" destOrd="0" presId="urn:microsoft.com/office/officeart/2005/8/layout/cycle8"/>
    <dgm:cxn modelId="{7522D8FF-1CFF-4BA6-B821-E9BA08DD6B1E}" type="presOf" srcId="{42A4815E-C031-4256-B8DC-BFE4214ACBD4}" destId="{8647B6F0-4918-4AC9-9F76-A2AD8AD9B46F}" srcOrd="1" destOrd="0" presId="urn:microsoft.com/office/officeart/2005/8/layout/cycle8"/>
    <dgm:cxn modelId="{2E069D23-031B-4E85-8FDC-CB10C36DD914}" type="presOf" srcId="{A4A7A9A2-3025-4768-AAAC-F5F566B149E2}" destId="{A7180F52-7E91-406D-AE8C-343BFAC9966D}" srcOrd="1" destOrd="0" presId="urn:microsoft.com/office/officeart/2005/8/layout/cycle8"/>
    <dgm:cxn modelId="{587E55DD-4DDE-409C-8AE6-642809FEA06C}" type="presOf" srcId="{42A4815E-C031-4256-B8DC-BFE4214ACBD4}" destId="{99940E1C-65DF-4226-B815-A89950E1CA27}" srcOrd="0" destOrd="0" presId="urn:microsoft.com/office/officeart/2005/8/layout/cycle8"/>
    <dgm:cxn modelId="{ED7C2554-762F-4B21-84BA-BA18ED723E44}" type="presOf" srcId="{3E5151CE-0325-4ED1-82AD-3244A001033C}" destId="{9E05782B-2230-46D5-BF69-1D3EDEB38654}" srcOrd="0" destOrd="0" presId="urn:microsoft.com/office/officeart/2005/8/layout/cycle8"/>
    <dgm:cxn modelId="{7A759DA6-ECFE-492B-81E9-EA78541E7731}" type="presOf" srcId="{A4A7A9A2-3025-4768-AAAC-F5F566B149E2}" destId="{51369015-3746-4DDD-BE07-181C153D95F9}" srcOrd="0" destOrd="0" presId="urn:microsoft.com/office/officeart/2005/8/layout/cycle8"/>
    <dgm:cxn modelId="{50FCC61B-B709-44B9-B998-0BE070C21524}" srcId="{80C6690E-E747-44EE-934F-B366B883B58C}" destId="{3E5151CE-0325-4ED1-82AD-3244A001033C}" srcOrd="1" destOrd="0" parTransId="{05612DB7-98E7-4A15-9F59-CF3936BBE58E}" sibTransId="{86C2AA78-344F-4A1E-906F-798A29E26A79}"/>
    <dgm:cxn modelId="{078C53C1-02B7-438B-ABF4-5016BBF4E9D8}" type="presParOf" srcId="{49C0BAF8-9A61-4B18-9EB8-928ADAE036D4}" destId="{51369015-3746-4DDD-BE07-181C153D95F9}" srcOrd="0" destOrd="0" presId="urn:microsoft.com/office/officeart/2005/8/layout/cycle8"/>
    <dgm:cxn modelId="{C6149400-8175-4204-A895-0AE84CECC59D}" type="presParOf" srcId="{49C0BAF8-9A61-4B18-9EB8-928ADAE036D4}" destId="{08D33C65-5A06-427A-9F1F-0CFE937770B4}" srcOrd="1" destOrd="0" presId="urn:microsoft.com/office/officeart/2005/8/layout/cycle8"/>
    <dgm:cxn modelId="{DB80CAB4-8AD4-4FC5-A736-AE10417AFB2D}" type="presParOf" srcId="{49C0BAF8-9A61-4B18-9EB8-928ADAE036D4}" destId="{3C1AD40F-3136-49C5-9773-8D0A5D9BB3AC}" srcOrd="2" destOrd="0" presId="urn:microsoft.com/office/officeart/2005/8/layout/cycle8"/>
    <dgm:cxn modelId="{70DC1062-4326-4B05-A334-E9DD0FA6B907}" type="presParOf" srcId="{49C0BAF8-9A61-4B18-9EB8-928ADAE036D4}" destId="{A7180F52-7E91-406D-AE8C-343BFAC9966D}" srcOrd="3" destOrd="0" presId="urn:microsoft.com/office/officeart/2005/8/layout/cycle8"/>
    <dgm:cxn modelId="{031C5BD1-136C-40B8-B13C-BC89F5D19043}" type="presParOf" srcId="{49C0BAF8-9A61-4B18-9EB8-928ADAE036D4}" destId="{9E05782B-2230-46D5-BF69-1D3EDEB38654}" srcOrd="4" destOrd="0" presId="urn:microsoft.com/office/officeart/2005/8/layout/cycle8"/>
    <dgm:cxn modelId="{BEA6B2D2-DCD4-4AFF-8426-EE9DC99824E3}" type="presParOf" srcId="{49C0BAF8-9A61-4B18-9EB8-928ADAE036D4}" destId="{49BC5397-0590-4509-A320-D1730240E7EF}" srcOrd="5" destOrd="0" presId="urn:microsoft.com/office/officeart/2005/8/layout/cycle8"/>
    <dgm:cxn modelId="{E47DBC19-76E5-4032-ACE5-8AD9F780A4BD}" type="presParOf" srcId="{49C0BAF8-9A61-4B18-9EB8-928ADAE036D4}" destId="{5F90E53B-5AA6-414E-9970-00A3B8C6E6FC}" srcOrd="6" destOrd="0" presId="urn:microsoft.com/office/officeart/2005/8/layout/cycle8"/>
    <dgm:cxn modelId="{269864A2-292C-47DC-A2C9-BE9ABDAE3193}" type="presParOf" srcId="{49C0BAF8-9A61-4B18-9EB8-928ADAE036D4}" destId="{511D65FC-99A2-49DF-9E70-FD3BD74491CC}" srcOrd="7" destOrd="0" presId="urn:microsoft.com/office/officeart/2005/8/layout/cycle8"/>
    <dgm:cxn modelId="{082216C4-77C8-47C1-9318-7C87C7E4BFE8}" type="presParOf" srcId="{49C0BAF8-9A61-4B18-9EB8-928ADAE036D4}" destId="{99940E1C-65DF-4226-B815-A89950E1CA27}" srcOrd="8" destOrd="0" presId="urn:microsoft.com/office/officeart/2005/8/layout/cycle8"/>
    <dgm:cxn modelId="{018BE487-1BC9-4DCC-8AA4-9425CF657C85}" type="presParOf" srcId="{49C0BAF8-9A61-4B18-9EB8-928ADAE036D4}" destId="{05D5F2DF-9D77-4F0C-9DF0-03DE1820213C}" srcOrd="9" destOrd="0" presId="urn:microsoft.com/office/officeart/2005/8/layout/cycle8"/>
    <dgm:cxn modelId="{A6E87153-1D7A-49DC-854A-E0CA84DFEBAE}" type="presParOf" srcId="{49C0BAF8-9A61-4B18-9EB8-928ADAE036D4}" destId="{DF239A2B-9922-4278-B9BC-A4410CC4C62B}" srcOrd="10" destOrd="0" presId="urn:microsoft.com/office/officeart/2005/8/layout/cycle8"/>
    <dgm:cxn modelId="{DF330CA3-B7E4-4354-BA13-2623396EF775}" type="presParOf" srcId="{49C0BAF8-9A61-4B18-9EB8-928ADAE036D4}" destId="{8647B6F0-4918-4AC9-9F76-A2AD8AD9B46F}" srcOrd="11" destOrd="0" presId="urn:microsoft.com/office/officeart/2005/8/layout/cycle8"/>
    <dgm:cxn modelId="{0CEA8623-1FB8-451A-81C2-751458788D3B}" type="presParOf" srcId="{49C0BAF8-9A61-4B18-9EB8-928ADAE036D4}" destId="{187B4360-AB23-40A9-A32A-D0BF4F2673CB}" srcOrd="12" destOrd="0" presId="urn:microsoft.com/office/officeart/2005/8/layout/cycle8"/>
    <dgm:cxn modelId="{F008D250-907C-4644-BD38-B27CDE300AF1}" type="presParOf" srcId="{49C0BAF8-9A61-4B18-9EB8-928ADAE036D4}" destId="{A8473E77-4A45-4974-8596-1397BD8558BF}" srcOrd="13" destOrd="0" presId="urn:microsoft.com/office/officeart/2005/8/layout/cycle8"/>
    <dgm:cxn modelId="{DA1DA81C-3E81-4134-85AE-BEE8C5616B60}" type="presParOf" srcId="{49C0BAF8-9A61-4B18-9EB8-928ADAE036D4}" destId="{0B216DC4-EBBC-4544-8E90-D18B55F207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7136805" cy="144016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268760"/>
            <a:ext cx="8640960" cy="4032448"/>
          </a:xfrm>
        </p:spPr>
        <p:txBody>
          <a:bodyPr/>
          <a:lstStyle/>
          <a:p>
            <a:pPr algn="ctr"/>
            <a:r>
              <a:rPr lang="ru-RU" i="1" dirty="0"/>
              <a:t>Школьная служба медиации: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из опыта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МБОУ </a:t>
            </a:r>
            <a:r>
              <a:rPr lang="ru-RU" sz="1400" b="1" dirty="0" err="1" smtClean="0"/>
              <a:t>Васильсурская</a:t>
            </a:r>
            <a:r>
              <a:rPr lang="ru-RU" sz="1400" b="1" dirty="0" smtClean="0"/>
              <a:t> средняя школа</a:t>
            </a:r>
            <a:endParaRPr lang="ru-RU" sz="1400" b="1" dirty="0"/>
          </a:p>
        </p:txBody>
      </p:sp>
      <p:pic>
        <p:nvPicPr>
          <p:cNvPr id="10242" name="Picture 2" descr="http://travinoscool.ru/wp-content/uploads/2017/05/media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7" y="3984003"/>
            <a:ext cx="3801291" cy="25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3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vzmorieshkola2.ru/upload/medialibrary/5f2/5f286c4576e7a717fa9215aa0291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8" y="116632"/>
            <a:ext cx="8828060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568" y="1196752"/>
            <a:ext cx="6400800" cy="288032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- подготовительный</a:t>
            </a:r>
            <a:endParaRPr lang="ru-RU" sz="3200" dirty="0"/>
          </a:p>
          <a:p>
            <a:pPr>
              <a:buNone/>
            </a:pPr>
            <a:r>
              <a:rPr lang="ru-RU" sz="3200" dirty="0"/>
              <a:t> - индивидуальные встречи со сторонами</a:t>
            </a:r>
          </a:p>
          <a:p>
            <a:pPr>
              <a:buNone/>
            </a:pPr>
            <a:r>
              <a:rPr lang="ru-RU" sz="3200" dirty="0"/>
              <a:t> - встреча сторон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Этапы программы примирения</a:t>
            </a:r>
            <a:endParaRPr lang="ru-RU" sz="3200" dirty="0"/>
          </a:p>
        </p:txBody>
      </p:sp>
      <p:pic>
        <p:nvPicPr>
          <p:cNvPr id="5" name="Picture 4" descr="C:\Users\user1\Desktop\ditjachij_por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1"/>
            <a:ext cx="4314825" cy="2654174"/>
          </a:xfrm>
          <a:prstGeom prst="rect">
            <a:avLst/>
          </a:prstGeom>
          <a:noFill/>
        </p:spPr>
      </p:pic>
      <p:pic>
        <p:nvPicPr>
          <p:cNvPr id="20482" name="Picture 2" descr="Три шестерни, работающих вместе. золотые передач является ключевым звеном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1" y="3717031"/>
            <a:ext cx="4286250" cy="28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7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8913" y="731520"/>
            <a:ext cx="8766175" cy="1185312"/>
          </a:xfrm>
        </p:spPr>
        <p:txBody>
          <a:bodyPr/>
          <a:lstStyle/>
          <a:p>
            <a:r>
              <a:rPr lang="ru-RU" b="1" dirty="0"/>
              <a:t>Цель: </a:t>
            </a:r>
            <a:r>
              <a:rPr lang="ru-RU" dirty="0"/>
              <a:t>создание условий  для преодолений последствий конфликта силами </a:t>
            </a:r>
            <a:r>
              <a:rPr lang="ru-RU" dirty="0" smtClean="0"/>
              <a:t>самих </a:t>
            </a:r>
            <a:r>
              <a:rPr lang="ru-RU" dirty="0"/>
              <a:t>участников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9938" y="260648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Программа примирения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12776"/>
            <a:ext cx="8766175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7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«Лестница»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восстановительной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медиации 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09600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86794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048000"/>
            <a:ext cx="2917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поиск   и реализация</a:t>
            </a:r>
          </a:p>
          <a:p>
            <a:r>
              <a:rPr lang="ru-RU" dirty="0" smtClean="0"/>
              <a:t> решения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29718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себя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понимание другого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осознание последствий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ответственность </a:t>
            </a:r>
          </a:p>
          <a:p>
            <a:r>
              <a:rPr lang="ru-RU" dirty="0" smtClean="0"/>
              <a:t>  за изменение </a:t>
            </a:r>
          </a:p>
          <a:p>
            <a:r>
              <a:rPr lang="ru-RU" dirty="0" smtClean="0"/>
              <a:t>  ситуации и совместный</a:t>
            </a:r>
          </a:p>
          <a:p>
            <a:r>
              <a:rPr lang="ru-RU" dirty="0" smtClean="0"/>
              <a:t>   поиск   и реализация </a:t>
            </a:r>
          </a:p>
          <a:p>
            <a:r>
              <a:rPr lang="ru-RU" dirty="0" smtClean="0"/>
              <a:t>   решения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12176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57600" y="266700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медиаторы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95800" y="31242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24200" y="3124200"/>
            <a:ext cx="1143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638800"/>
            <a:ext cx="728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восстановительные действия и совместная выработка решения </a:t>
            </a:r>
          </a:p>
          <a:p>
            <a:pPr algn="ctr"/>
            <a:r>
              <a:rPr lang="ru-RU" dirty="0" smtClean="0"/>
              <a:t>по выходу из конфликтной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3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2987" y="404664"/>
            <a:ext cx="478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Ромашка последствий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35" y="1556792"/>
            <a:ext cx="82355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61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133600"/>
            <a:ext cx="6408738" cy="295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обеспечивает урегулирование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затяжных конфликтов между :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классами,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учеником и классом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классом и учителем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Школьная восстановительная конференция</a:t>
            </a:r>
            <a:b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(«расширенный»  вариант 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примирения) </a:t>
            </a:r>
            <a:endParaRPr lang="ru-RU" sz="2800" dirty="0"/>
          </a:p>
        </p:txBody>
      </p:sp>
      <p:pic>
        <p:nvPicPr>
          <p:cNvPr id="21506" name="Picture 2" descr="Посредничество | Роль Arbitartion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84984"/>
            <a:ext cx="4106738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98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1294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1783"/>
            <a:ext cx="878497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 установление  причиненного вреда, выявление  эмоциональных последствий и негативного воздействия, определение, что нужно сделать для исправления ситуации и как подобного можно избежать в будущем.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Школьная восстановительная конференция</a:t>
            </a: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624088"/>
              </p:ext>
            </p:extLst>
          </p:nvPr>
        </p:nvGraphicFramePr>
        <p:xfrm>
          <a:off x="179512" y="1986489"/>
          <a:ext cx="8784976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4213"/>
                <a:gridCol w="2979252"/>
                <a:gridCol w="2554328"/>
                <a:gridCol w="1647183"/>
              </a:tblGrid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сторон на участие  в программе примирения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Индивидуальные </a:t>
                      </a:r>
                    </a:p>
                    <a:p>
                      <a:r>
                        <a:rPr lang="ru-RU" sz="1200" dirty="0" smtClean="0"/>
                        <a:t>встречи со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Помощь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ru-RU" sz="1200" dirty="0" smtClean="0"/>
                        <a:t> понимании участниками конфликта разных</a:t>
                      </a:r>
                      <a:r>
                        <a:rPr lang="ru-RU" sz="1200" baseline="0" dirty="0" smtClean="0"/>
                        <a:t> аспектов произошедшего.</a:t>
                      </a:r>
                    </a:p>
                    <a:p>
                      <a:r>
                        <a:rPr lang="ru-RU" sz="1200" baseline="0" dirty="0" smtClean="0"/>
                        <a:t>Поддержание принятия стороной ответственности за выход из конфликта</a:t>
                      </a:r>
                    </a:p>
                    <a:p>
                      <a:r>
                        <a:rPr lang="ru-RU" sz="1200" baseline="0" dirty="0" smtClean="0"/>
                        <a:t>Подготовка к встрече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Понимании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Поиск вариантов выхода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Подготовка к</a:t>
                      </a:r>
                      <a:r>
                        <a:rPr lang="ru-RU" sz="1200" baseline="0" dirty="0" smtClean="0"/>
                        <a:t> встрече между сторонами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  <a:tr h="19956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 сторон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 в процессе диалога.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</a:t>
                      </a:r>
                      <a:r>
                        <a:rPr lang="ru-RU" sz="1200" baseline="0" dirty="0" smtClean="0"/>
                        <a:t> из конфликтной ситуации</a:t>
                      </a:r>
                      <a:r>
                        <a:rPr lang="ru-RU" sz="1200" dirty="0" smtClean="0"/>
                        <a:t>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Создание условий для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Организация диалога между сторонами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Поддержка восстановительных действий и фиксация решений сторон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Обсуждение будущего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Заключение соглашения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Рефлексия встречи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Медиаторы,</a:t>
                      </a:r>
                    </a:p>
                    <a:p>
                      <a:r>
                        <a:rPr lang="ru-RU" sz="1200" dirty="0" smtClean="0"/>
                        <a:t>стороны</a:t>
                      </a:r>
                      <a:r>
                        <a:rPr lang="ru-RU" sz="1200" baseline="0" dirty="0" smtClean="0"/>
                        <a:t> конфликта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2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94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«Круг примирения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96580" y="3560067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42355" y="3536372"/>
            <a:ext cx="1066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2642453" y="1988840"/>
            <a:ext cx="406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4645" y="5269849"/>
            <a:ext cx="220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 поддержки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80" y="5085184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Круг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принятия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решения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000715"/>
            <a:ext cx="415337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2490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84976" cy="897280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dirty="0"/>
              <a:t> разрешение конфликтной ситуации или поддержание участника конфликтной ситуации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196" y="26064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Круг примирения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1" y="1524001"/>
          <a:ext cx="8763000" cy="5188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3020105"/>
                <a:gridCol w="2347232"/>
                <a:gridCol w="1643063"/>
              </a:tblGrid>
              <a:tr h="89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Фазы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проведения этапа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Субъекты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1157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 согласия со</a:t>
                      </a:r>
                      <a:r>
                        <a:rPr lang="ru-RU" sz="1200" baseline="0" dirty="0" smtClean="0"/>
                        <a:t> всех участников конференции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Совет</a:t>
                      </a:r>
                      <a:r>
                        <a:rPr lang="ru-RU" sz="1200" baseline="0" dirty="0" smtClean="0"/>
                        <a:t> круга (Хранитель круга, волонтеры),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22402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Встреча</a:t>
                      </a:r>
                      <a:r>
                        <a:rPr lang="ru-RU" sz="1200" baseline="0" dirty="0" smtClean="0"/>
                        <a:t> в «круге»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взаимопонимания.</a:t>
                      </a:r>
                    </a:p>
                    <a:p>
                      <a:r>
                        <a:rPr lang="ru-RU" sz="1200" dirty="0" smtClean="0"/>
                        <a:t>Инициирование поиска вариантов решений выхода из конфликтной ситуации и их анализ.</a:t>
                      </a:r>
                    </a:p>
                    <a:p>
                      <a:r>
                        <a:rPr lang="ru-RU" sz="1200" dirty="0" smtClean="0"/>
                        <a:t>Обсуждение и принятие механизма реализации решений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Создание основы для диалога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Обсуждение проблемной ситуации, интересов и намерений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Рассмотрение возможных вариантов выхода из проблемной ситуации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Достижение консенсуса или чувства общности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Закрытие 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Хранитель круга, волонтеры, участники конфликтной ситуации</a:t>
                      </a:r>
                      <a:endParaRPr lang="ru-RU" sz="1200" dirty="0" smtClean="0"/>
                    </a:p>
                  </a:txBody>
                  <a:tcPr/>
                </a:tc>
              </a:tr>
              <a:tr h="7543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Аналитическая</a:t>
                      </a:r>
                      <a:r>
                        <a:rPr lang="ru-RU" sz="1200" baseline="0" dirty="0" smtClean="0"/>
                        <a:t>  беседа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выполнения соглашения</a:t>
                      </a:r>
                      <a:r>
                        <a:rPr lang="ru-RU" sz="1200" baseline="0" dirty="0" smtClean="0"/>
                        <a:t> по результатам проведенного круга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Волонтеры, участники конфликтной ситуации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8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zmorieshkola2.ru/upload/medialibrary/664/664df4b195b96c217f424b170357bd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8856985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3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2514600" y="2209800"/>
            <a:ext cx="4038600" cy="1981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КОНФЛИКТ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0" y="457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FFFF00"/>
                </a:solidFill>
              </a:rPr>
              <a:t>Внутриличностный</a:t>
            </a:r>
            <a:r>
              <a:rPr lang="ru-RU" sz="1200" b="1" dirty="0" smtClean="0">
                <a:solidFill>
                  <a:srgbClr val="FFFF00"/>
                </a:solidFill>
              </a:rPr>
              <a:t>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9600" y="6096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Межгрупповой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25465">
            <a:off x="5687703" y="3967904"/>
            <a:ext cx="10974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017335">
            <a:off x="6122687" y="2039108"/>
            <a:ext cx="1030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612758">
            <a:off x="2427625" y="39410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681523">
            <a:off x="1963458" y="2146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6400" y="49530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Межличностный конфликт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19200" y="5029200"/>
            <a:ext cx="2667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Конфликт между личностью и группой</a:t>
            </a:r>
            <a:endParaRPr lang="ru-RU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4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hool571spb.ru/upload/medialibrary/084/gid_po_mediacii-dlja_rodi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111"/>
            <a:ext cx="8763871" cy="65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7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8222" y="404664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СПАСИБО ЗА ВНИМАНИЕ !</a:t>
            </a:r>
            <a:endParaRPr lang="ru-RU" dirty="0"/>
          </a:p>
        </p:txBody>
      </p:sp>
      <p:pic>
        <p:nvPicPr>
          <p:cNvPr id="17410" name="Picture 2" descr="http://l-273.ru/wp-content/uploads/2016/09/mediacia-9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91095" cy="572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6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2089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* классный </a:t>
            </a:r>
            <a:r>
              <a:rPr lang="ru-RU" sz="2400" dirty="0"/>
              <a:t>руководитель</a:t>
            </a:r>
            <a:br>
              <a:rPr lang="ru-RU" sz="2400" dirty="0"/>
            </a:br>
            <a:r>
              <a:rPr lang="ru-RU" sz="2400" dirty="0" smtClean="0"/>
              <a:t>* классный </a:t>
            </a:r>
            <a:r>
              <a:rPr lang="ru-RU" sz="2400" dirty="0"/>
              <a:t>руководитель  с родителями</a:t>
            </a:r>
            <a:br>
              <a:rPr lang="ru-RU" sz="2400" dirty="0"/>
            </a:br>
            <a:r>
              <a:rPr lang="ru-RU" sz="2400" dirty="0" smtClean="0"/>
              <a:t>* педагог-психолог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 администрация </a:t>
            </a:r>
            <a:r>
              <a:rPr lang="ru-RU" sz="2400" dirty="0"/>
              <a:t>школы</a:t>
            </a:r>
            <a:br>
              <a:rPr lang="ru-RU" sz="2400" dirty="0"/>
            </a:br>
            <a:r>
              <a:rPr lang="ru-RU" sz="2400" dirty="0" smtClean="0"/>
              <a:t>* Совет </a:t>
            </a:r>
            <a:r>
              <a:rPr lang="ru-RU" sz="2400" dirty="0"/>
              <a:t>профилактики</a:t>
            </a:r>
            <a:br>
              <a:rPr lang="ru-RU" sz="2400" dirty="0"/>
            </a:br>
            <a:r>
              <a:rPr lang="ru-RU" sz="2400" dirty="0" smtClean="0"/>
              <a:t>* педсовет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Уровни педагогического реагирования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возникающие конфликтные ситуации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5" name="Picture 2" descr="C:\Users\user1\Desktop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1758300"/>
            <a:ext cx="5140852" cy="267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48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zmorieshkola2.ru/upload/medialibrary/451/4518b654dd3a89079cfd33c3bda0d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4" y="188640"/>
            <a:ext cx="87978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2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908050"/>
            <a:ext cx="5976938" cy="5834063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 взаимоотношений между обучающимися/педагогами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родителями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способности к взаимопониманию;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восстановлению ценности примирения;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планированию будущего;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формированию ответственного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поведения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7129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Служба медиации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способствует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dirty="0"/>
          </a:p>
        </p:txBody>
      </p:sp>
      <p:pic>
        <p:nvPicPr>
          <p:cNvPr id="18436" name="Picture 4" descr="Посредничество и правовой посредничество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91" y="3501008"/>
            <a:ext cx="2987824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Посредника в решении конфликта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9" y="3554760"/>
            <a:ext cx="39623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chool383.ru/cache/multithumb_thumbs/b_0_0_0_00_images_inform_med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4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4824536" cy="1582112"/>
          </a:xfrm>
        </p:spPr>
        <p:txBody>
          <a:bodyPr/>
          <a:lstStyle/>
          <a:p>
            <a:pPr algn="ctr"/>
            <a:r>
              <a:rPr lang="ru-RU" sz="3200" u="sng" dirty="0">
                <a:solidFill>
                  <a:schemeClr val="tx2">
                    <a:lumMod val="75000"/>
                  </a:schemeClr>
                </a:solidFill>
              </a:rPr>
              <a:t>Принципы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добровольность;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нейтральность медиатора;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конфиденциальность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496944" cy="4581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Медиатор-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нейтральный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посредник, помогающий наладить конструктивный диалог между сторонами по поводу разрешения конфликта;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нейтральный к участникам, но </a:t>
            </a:r>
            <a:r>
              <a:rPr lang="ru-RU" sz="2400" b="1" dirty="0">
                <a:solidFill>
                  <a:srgbClr val="C00000"/>
                </a:solidFill>
              </a:rPr>
              <a:t>не нейтрален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 самой ситуации;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не несет ответственности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 примирение сторон или выход из ситуации</a:t>
            </a:r>
          </a:p>
          <a:p>
            <a:endParaRPr lang="ru-RU" dirty="0"/>
          </a:p>
        </p:txBody>
      </p:sp>
      <p:pic>
        <p:nvPicPr>
          <p:cNvPr id="19458" name="Picture 2" descr="Посредник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08" y="4005064"/>
            <a:ext cx="39143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6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school12astr.ucoz.ru/Vospitanie/Mediacia/mediacija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85179113"/>
              </p:ext>
            </p:extLst>
          </p:nvPr>
        </p:nvGraphicFramePr>
        <p:xfrm>
          <a:off x="0" y="1628775"/>
          <a:ext cx="8353425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6064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Программы,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реализуемые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службой медиации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606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495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Школьная служба медиации:  из опыта работы</vt:lpstr>
      <vt:lpstr>Презентация PowerPoint</vt:lpstr>
      <vt:lpstr>* классный руководитель * классный руководитель  с родителями * педагог-психолог * администрация школы * Совет профилактики * педсовет </vt:lpstr>
      <vt:lpstr>Презентация PowerPoint</vt:lpstr>
      <vt:lpstr>Презентация PowerPoint</vt:lpstr>
      <vt:lpstr>Презентация PowerPoint</vt:lpstr>
      <vt:lpstr>Принципы добровольность; нейтральность медиатора; конфиденциальность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медиации:  из опыта работы</dc:title>
  <dc:creator>Людмила Судьина</dc:creator>
  <cp:lastModifiedBy>pc</cp:lastModifiedBy>
  <cp:revision>25</cp:revision>
  <dcterms:created xsi:type="dcterms:W3CDTF">2019-01-23T20:42:04Z</dcterms:created>
  <dcterms:modified xsi:type="dcterms:W3CDTF">2024-03-17T18:28:38Z</dcterms:modified>
</cp:coreProperties>
</file>